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81" r:id="rId3"/>
    <p:sldId id="268" r:id="rId4"/>
    <p:sldId id="269" r:id="rId5"/>
    <p:sldId id="267" r:id="rId6"/>
    <p:sldId id="266" r:id="rId7"/>
    <p:sldId id="257" r:id="rId8"/>
    <p:sldId id="258" r:id="rId9"/>
    <p:sldId id="259" r:id="rId10"/>
    <p:sldId id="260" r:id="rId11"/>
    <p:sldId id="261" r:id="rId12"/>
    <p:sldId id="262" r:id="rId13"/>
    <p:sldId id="263" r:id="rId14"/>
    <p:sldId id="264"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1" autoAdjust="0"/>
    <p:restoredTop sz="94660"/>
  </p:normalViewPr>
  <p:slideViewPr>
    <p:cSldViewPr snapToGrid="0">
      <p:cViewPr varScale="1">
        <p:scale>
          <a:sx n="53" d="100"/>
          <a:sy n="53" d="100"/>
        </p:scale>
        <p:origin x="180"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0">
          <a:blip r:embed="rId12"/>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A1C593-65D0-4073-BCC9-577B9352EA97}"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0">
          <a:gsLst>
            <a:gs pos="37000">
              <a:srgbClr val="ADBCC9">
                <a:alpha val="100000"/>
              </a:srgbClr>
            </a:gs>
            <a:gs pos="0">
              <a:schemeClr val="accent3"/>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0"/>
        </a:gradFill>
        <a:effectLst/>
      </p:bgPr>
    </p:bg>
    <p:spTree>
      <p:nvGrpSpPr>
        <p:cNvPr id="1" name=""/>
        <p:cNvGrpSpPr/>
        <p:nvPr/>
      </p:nvGrpSpPr>
      <p:grpSpPr/>
      <p:sp>
        <p:nvSpPr>
          <p:cNvPr id="2" name="Title 1"/>
          <p:cNvSpPr>
            <a:spLocks noGrp="1"/>
          </p:cNvSpPr>
          <p:nvPr>
            <p:ph type="title"/>
          </p:nvPr>
        </p:nvSpPr>
        <p:spPr>
          <a:xfrm>
            <a:off x="3319145" y="1854200"/>
            <a:ext cx="6017895" cy="1104265"/>
          </a:xfrm>
        </p:spPr>
        <p:txBody>
          <a:bodyPr>
            <a:normAutofit fontScale="90000"/>
            <a:scene3d>
              <a:camera prst="orthographicFront"/>
              <a:lightRig rig="threePt" dir="t"/>
            </a:scene3d>
          </a:bodyPr>
          <a:p>
            <a:r>
              <a:rPr lang="en-US">
                <a:ln w="22225">
                  <a:solidFill>
                    <a:schemeClr val="accent2"/>
                  </a:solidFill>
                  <a:prstDash val="solid"/>
                </a:ln>
                <a:solidFill>
                  <a:schemeClr val="accent2">
                    <a:lumMod val="40000"/>
                    <a:lumOff val="60000"/>
                  </a:schemeClr>
                </a:solidFill>
                <a:effectLst/>
              </a:rPr>
              <a:t>THIS PAPER PRESENTATION</a:t>
            </a:r>
            <a:br>
              <a:rPr lang="en-US">
                <a:ln w="22225">
                  <a:solidFill>
                    <a:schemeClr val="accent2"/>
                  </a:solidFill>
                  <a:prstDash val="solid"/>
                </a:ln>
                <a:solidFill>
                  <a:schemeClr val="accent2">
                    <a:lumMod val="40000"/>
                    <a:lumOff val="60000"/>
                  </a:schemeClr>
                </a:solidFill>
                <a:effectLst/>
              </a:rPr>
            </a:br>
            <a:r>
              <a:rPr lang="en-US">
                <a:ln w="22225">
                  <a:solidFill>
                    <a:schemeClr val="accent2"/>
                  </a:solidFill>
                  <a:prstDash val="solid"/>
                </a:ln>
                <a:solidFill>
                  <a:schemeClr val="accent2">
                    <a:lumMod val="40000"/>
                    <a:lumOff val="60000"/>
                  </a:schemeClr>
                </a:solidFill>
                <a:effectLst/>
              </a:rPr>
              <a:t>		BY</a:t>
            </a:r>
            <a:endParaRPr lang="en-US">
              <a:ln w="22225">
                <a:solidFill>
                  <a:schemeClr val="accent2"/>
                </a:solidFill>
                <a:prstDash val="solid"/>
              </a:ln>
              <a:solidFill>
                <a:schemeClr val="accent2">
                  <a:lumMod val="40000"/>
                  <a:lumOff val="60000"/>
                </a:schemeClr>
              </a:solidFill>
              <a:effectLst/>
            </a:endParaRPr>
          </a:p>
        </p:txBody>
      </p:sp>
      <p:sp>
        <p:nvSpPr>
          <p:cNvPr id="3" name="Content Placeholder 2"/>
          <p:cNvSpPr>
            <a:spLocks noGrp="1"/>
          </p:cNvSpPr>
          <p:nvPr>
            <p:ph idx="1"/>
          </p:nvPr>
        </p:nvSpPr>
        <p:spPr>
          <a:xfrm>
            <a:off x="3505835" y="2958465"/>
            <a:ext cx="8080375" cy="5405755"/>
          </a:xfrm>
        </p:spPr>
        <p:txBody>
          <a:bodyPr>
            <a:scene3d>
              <a:camera prst="orthographicFront"/>
              <a:lightRig rig="threePt" dir="t"/>
            </a:scene3d>
          </a:bodyPr>
          <a:p>
            <a:r>
              <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R.LINGESWARAN</a:t>
            </a:r>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r>
              <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BE(EEE)</a:t>
            </a:r>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r>
              <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rPr>
              <a:t>INDRA GANESAN COLLEGE OF ENGINEERING</a:t>
            </a:r>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a:p>
            <a:endParaRPr lang="en-US">
              <a:ln/>
              <a:pattFill prst="dkUpDiag">
                <a:fgClr>
                  <a:schemeClr val="bg1">
                    <a:lumMod val="50000"/>
                  </a:schemeClr>
                </a:fgClr>
                <a:bgClr>
                  <a:schemeClr val="tx1">
                    <a:lumMod val="75000"/>
                    <a:lumOff val="25000"/>
                  </a:schemeClr>
                </a:bgClr>
              </a:pattFill>
              <a:effectLst>
                <a:outerShdw blurRad="38100" dist="19050" dir="2700000" algn="tl" rotWithShape="0">
                  <a:schemeClr val="dk1">
                    <a:lumMod val="50000"/>
                    <a:alpha val="40000"/>
                  </a:scheme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Wrangling</a:t>
            </a:r>
            <a:endParaRPr lang="en-US"/>
          </a:p>
        </p:txBody>
      </p:sp>
      <p:sp>
        <p:nvSpPr>
          <p:cNvPr id="3" name="Content Placeholder 2"/>
          <p:cNvSpPr>
            <a:spLocks noGrp="1"/>
          </p:cNvSpPr>
          <p:nvPr>
            <p:ph idx="1"/>
          </p:nvPr>
        </p:nvSpPr>
        <p:spPr/>
        <p:txBody>
          <a:bodyPr/>
          <a:p>
            <a:r>
              <a:rPr lang="en-US"/>
              <a:t> Data wrangling involves the process of cleaning, transforming, and organizing raw data into a format suitable for analysis. This often involves tasks such as handling missing data, dealing with outliers, and merging data from different sources.</a:t>
            </a:r>
            <a:endParaRPr lang="en-US"/>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Visualization</a:t>
            </a:r>
            <a:endParaRPr lang="en-US"/>
          </a:p>
        </p:txBody>
      </p:sp>
      <p:sp>
        <p:nvSpPr>
          <p:cNvPr id="3" name="Content Placeholder 2"/>
          <p:cNvSpPr>
            <a:spLocks noGrp="1"/>
          </p:cNvSpPr>
          <p:nvPr>
            <p:ph idx="1"/>
          </p:nvPr>
        </p:nvSpPr>
        <p:spPr/>
        <p:txBody>
          <a:bodyPr/>
          <a:p>
            <a:r>
              <a:rPr lang="en-US"/>
              <a:t>Data visualization is the graphical representation of data and information. It's an essential part of data science for understanding patterns, trends, and relationships within the data. Tools like matplotlib, seaborn, and ggplot2 are commonly used for creating visualizations.</a:t>
            </a:r>
            <a:endParaRPr lang="en-US"/>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Data Analysis</a:t>
            </a:r>
            <a:endParaRPr lang="en-US"/>
          </a:p>
        </p:txBody>
      </p:sp>
      <p:sp>
        <p:nvSpPr>
          <p:cNvPr id="3" name="Content Placeholder 2"/>
          <p:cNvSpPr>
            <a:spLocks noGrp="1"/>
          </p:cNvSpPr>
          <p:nvPr>
            <p:ph idx="1"/>
          </p:nvPr>
        </p:nvSpPr>
        <p:spPr/>
        <p:txBody>
          <a:bodyPr/>
          <a:p>
            <a:r>
              <a:rPr lang="en-US"/>
              <a:t>Data analysis involves applying statistical techniques and machine learning algorithms to extract insights and knowledge from data. This includes exploratory data analysis (EDA), hypothesis testing, and building predictive models.</a:t>
            </a:r>
            <a:endParaRPr lang="en-US"/>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ym typeface="+mn-ea"/>
              </a:rPr>
              <a:t>Big Data Technologies</a:t>
            </a:r>
            <a:endParaRPr lang="en-US"/>
          </a:p>
        </p:txBody>
      </p:sp>
      <p:sp>
        <p:nvSpPr>
          <p:cNvPr id="3" name="Content Placeholder 2"/>
          <p:cNvSpPr>
            <a:spLocks noGrp="1"/>
          </p:cNvSpPr>
          <p:nvPr>
            <p:ph idx="1"/>
          </p:nvPr>
        </p:nvSpPr>
        <p:spPr/>
        <p:txBody>
          <a:bodyPr/>
          <a:p>
            <a:r>
              <a:rPr lang="en-US"/>
              <a:t>With the increasing volume and complexity of data, knowledge of big data technologies such as Hadoop, Spark, and distributed computing frameworks becomes essential for handling large-scale datasets efficiently.</a:t>
            </a:r>
            <a:endParaRPr lang="en-US"/>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0"/>
            <a:ext cx="12192635" cy="68580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635"/>
            <a:ext cx="12192000" cy="665607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6" name="Content Placeholder 5"/>
          <p:cNvPicPr>
            <a:picLocks noChangeAspect="1"/>
          </p:cNvPicPr>
          <p:nvPr>
            <p:ph idx="1"/>
          </p:nvPr>
        </p:nvPicPr>
        <p:blipFill>
          <a:blip r:embed="rId1"/>
          <a:stretch>
            <a:fillRect/>
          </a:stretch>
        </p:blipFill>
        <p:spPr>
          <a:xfrm>
            <a:off x="130810" y="635"/>
            <a:ext cx="12061825" cy="704723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Content Placeholder 3"/>
          <p:cNvPicPr>
            <a:picLocks noChangeAspect="1"/>
          </p:cNvPicPr>
          <p:nvPr>
            <p:ph idx="1"/>
          </p:nvPr>
        </p:nvPicPr>
        <p:blipFill>
          <a:blip r:embed="rId1"/>
          <a:stretch>
            <a:fillRect/>
          </a:stretch>
        </p:blipFill>
        <p:spPr>
          <a:xfrm>
            <a:off x="0" y="635"/>
            <a:ext cx="12190095" cy="685736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Content Placeholder 7"/>
          <p:cNvPicPr>
            <a:picLocks noChangeAspect="1"/>
          </p:cNvPicPr>
          <p:nvPr>
            <p:ph idx="1"/>
          </p:nvPr>
        </p:nvPicPr>
        <p:blipFill>
          <a:blip r:embed="rId1"/>
          <a:stretch>
            <a:fillRect/>
          </a:stretch>
        </p:blipFill>
        <p:spPr>
          <a:xfrm>
            <a:off x="0" y="156210"/>
            <a:ext cx="12192000" cy="682371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nchor="ctr" anchorCtr="0"/>
          <a:p>
            <a:pPr algn="ctr" fontAlgn="b"/>
            <a:r>
              <a:rPr lang="en-US" sz="4800" b="1">
                <a:ln>
                  <a:solidFill>
                    <a:schemeClr val="tx1"/>
                  </a:solidFill>
                </a:ln>
                <a:solidFill>
                  <a:schemeClr val="tx1"/>
                </a:solidFill>
              </a:rPr>
              <a:t>Datascience Funtamentals</a:t>
            </a:r>
            <a:endParaRPr lang="en-US" sz="4800" b="1">
              <a:ln>
                <a:solidFill>
                  <a:schemeClr val="tx1"/>
                </a:solidFill>
              </a:ln>
              <a:solidFill>
                <a:schemeClr val="tx1"/>
              </a:solidFill>
            </a:endParaRPr>
          </a:p>
        </p:txBody>
      </p:sp>
      <p:sp>
        <p:nvSpPr>
          <p:cNvPr id="3" name="Content Placeholder 2"/>
          <p:cNvSpPr>
            <a:spLocks noGrp="1"/>
          </p:cNvSpPr>
          <p:nvPr>
            <p:ph idx="1"/>
          </p:nvPr>
        </p:nvSpPr>
        <p:spPr/>
        <p:txBody>
          <a:bodyPr/>
          <a:p>
            <a:r>
              <a:rPr lang="en-US" b="1"/>
              <a:t>Statistics</a:t>
            </a:r>
            <a:endParaRPr lang="en-US" b="1"/>
          </a:p>
          <a:p>
            <a:r>
              <a:rPr lang="en-US" b="1"/>
              <a:t>Machine Learning:</a:t>
            </a:r>
            <a:endParaRPr lang="en-US" b="1"/>
          </a:p>
          <a:p>
            <a:r>
              <a:rPr lang="en-US" b="1"/>
              <a:t>Data Wrangling</a:t>
            </a:r>
            <a:endParaRPr lang="en-US" b="1"/>
          </a:p>
          <a:p>
            <a:r>
              <a:rPr lang="en-US" b="1"/>
              <a:t>Data Visualization</a:t>
            </a:r>
            <a:endParaRPr lang="en-US" b="1"/>
          </a:p>
          <a:p>
            <a:r>
              <a:rPr lang="en-US" b="1"/>
              <a:t>Data Analysis</a:t>
            </a:r>
            <a:endParaRPr lang="en-US" b="1"/>
          </a:p>
          <a:p>
            <a:r>
              <a:rPr lang="en-US" b="1"/>
              <a:t>Big Data Technologies</a:t>
            </a:r>
            <a:endParaRPr lang="en-US" b="1"/>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ln>
                  <a:solidFill>
                    <a:schemeClr val="tx1"/>
                  </a:solidFill>
                </a:ln>
                <a:solidFill>
                  <a:schemeClr val="tx1"/>
                </a:solidFill>
                <a:sym typeface="+mn-ea"/>
              </a:rPr>
              <a:t>Statistics</a:t>
            </a:r>
            <a:endParaRPr lang="en-US" b="1">
              <a:ln>
                <a:solidFill>
                  <a:schemeClr val="tx1"/>
                </a:solidFill>
              </a:ln>
              <a:solidFill>
                <a:schemeClr val="tx1"/>
              </a:solidFill>
              <a:sym typeface="+mn-ea"/>
            </a:endParaRPr>
          </a:p>
        </p:txBody>
      </p:sp>
      <p:sp>
        <p:nvSpPr>
          <p:cNvPr id="3" name="Content Placeholder 2"/>
          <p:cNvSpPr>
            <a:spLocks noGrp="1"/>
          </p:cNvSpPr>
          <p:nvPr>
            <p:ph idx="1"/>
          </p:nvPr>
        </p:nvSpPr>
        <p:spPr/>
        <p:txBody>
          <a:bodyPr/>
          <a:p>
            <a:r>
              <a:rPr lang="en-US"/>
              <a:t>Understanding statistical concepts is crucial in data science. This includes probability distributions, hypothesis testing, regression analysis, and more. Statistics provides the foundation for making inferences and drawing conclusions from data.</a:t>
            </a:r>
            <a:endParaRPr lang="en-US"/>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Title 1"/>
          <p:cNvSpPr>
            <a:spLocks noGrp="1"/>
          </p:cNvSpPr>
          <p:nvPr>
            <p:ph type="title"/>
          </p:nvPr>
        </p:nvSpPr>
        <p:spPr/>
        <p:txBody>
          <a:bodyPr/>
          <a:p>
            <a:r>
              <a:rPr lang="en-US" b="1">
                <a:solidFill>
                  <a:schemeClr val="tx1"/>
                </a:solidFill>
                <a:effectLst>
                  <a:outerShdw blurRad="38100" dist="19050" dir="2700000" algn="tl" rotWithShape="0">
                    <a:schemeClr val="dk1">
                      <a:alpha val="40000"/>
                    </a:schemeClr>
                  </a:outerShdw>
                </a:effectLst>
                <a:sym typeface="+mn-ea"/>
              </a:rPr>
              <a:t>Machine Learning</a:t>
            </a:r>
            <a:endParaRPr lang="en-US" b="1">
              <a:solidFill>
                <a:schemeClr val="tx1"/>
              </a:solidFill>
              <a:effectLst>
                <a:outerShdw blurRad="38100" dist="19050" dir="2700000" algn="tl" rotWithShape="0">
                  <a:schemeClr val="dk1">
                    <a:alpha val="40000"/>
                  </a:schemeClr>
                </a:outerShdw>
              </a:effectLst>
              <a:sym typeface="+mn-ea"/>
            </a:endParaRPr>
          </a:p>
        </p:txBody>
      </p:sp>
      <p:sp>
        <p:nvSpPr>
          <p:cNvPr id="3" name="Content Placeholder 2"/>
          <p:cNvSpPr>
            <a:spLocks noGrp="1"/>
          </p:cNvSpPr>
          <p:nvPr>
            <p:ph idx="1"/>
          </p:nvPr>
        </p:nvSpPr>
        <p:spPr/>
        <p:txBody>
          <a:bodyPr/>
          <a:p>
            <a:r>
              <a:rPr lang="en-US"/>
              <a:t>Machine learning is a subset of artificial intelligence that focuses on algorithms and statistical models that enable computers to learn from and make predictions or decisions based on data. This includes supervised learning, unsupervised learning, and reinforcement learning techniques.</a:t>
            </a:r>
            <a:endParaRPr lang="en-US"/>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1787</Words>
  <Application>WPS Presentation</Application>
  <PresentationFormat>Widescreen</PresentationFormat>
  <Paragraphs>40</Paragraphs>
  <Slides>14</Slides>
  <Notes>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14</vt:i4>
      </vt:variant>
    </vt:vector>
  </HeadingPairs>
  <TitlesOfParts>
    <vt:vector size="22" baseType="lpstr">
      <vt:lpstr>Arial</vt:lpstr>
      <vt:lpstr>SimSun</vt:lpstr>
      <vt:lpstr>Wingdings</vt:lpstr>
      <vt:lpstr>Microsoft YaHei</vt:lpstr>
      <vt:lpstr>Arial Unicode MS</vt:lpstr>
      <vt:lpstr>Calibri Light</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Datascience Funtamentals</vt:lpstr>
      <vt:lpstr>Statistics</vt:lpstr>
      <vt:lpstr>Machine Learning</vt:lpstr>
      <vt:lpstr>Data Wrangling</vt:lpstr>
      <vt:lpstr>Data Visualization</vt:lpstr>
      <vt:lpstr>Data Analysis</vt:lpstr>
      <vt:lpstr>Big Data Technologies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EEE</cp:lastModifiedBy>
  <cp:revision>6</cp:revision>
  <dcterms:created xsi:type="dcterms:W3CDTF">2024-04-05T08:03:00Z</dcterms:created>
  <dcterms:modified xsi:type="dcterms:W3CDTF">2024-04-05T09:19:04Z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552DD8EAAA5F46B39A714C6472C25EC6_13</vt:lpwstr>
  </property>
  <property fmtid="{D5CDD505-2E9C-101B-9397-08002B2CF9AE}" pid="3" name="KSOProductBuildVer">
    <vt:lpwstr>1033-12.2.0.13489</vt:lpwstr>
  </property>
</Properties>
</file>

<file path=docProps/thumbnail.jpeg>
</file>